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55" r:id="rId11"/>
    <p:sldId id="796" r:id="rId12"/>
    <p:sldId id="766" r:id="rId13"/>
    <p:sldId id="804" r:id="rId14"/>
    <p:sldId id="807" r:id="rId15"/>
    <p:sldId id="790" r:id="rId16"/>
    <p:sldId id="791" r:id="rId17"/>
    <p:sldId id="770" r:id="rId18"/>
    <p:sldId id="768" r:id="rId19"/>
    <p:sldId id="774" r:id="rId20"/>
    <p:sldId id="775" r:id="rId21"/>
    <p:sldId id="776" r:id="rId22"/>
    <p:sldId id="789" r:id="rId23"/>
    <p:sldId id="809" r:id="rId24"/>
    <p:sldId id="757" r:id="rId25"/>
    <p:sldId id="759" r:id="rId26"/>
    <p:sldId id="747" r:id="rId27"/>
    <p:sldId id="761" r:id="rId28"/>
    <p:sldId id="763" r:id="rId29"/>
    <p:sldId id="762" r:id="rId30"/>
    <p:sldId id="801" r:id="rId31"/>
    <p:sldId id="817" r:id="rId32"/>
    <p:sldId id="794" r:id="rId33"/>
    <p:sldId id="798" r:id="rId34"/>
    <p:sldId id="795" r:id="rId35"/>
    <p:sldId id="797" r:id="rId36"/>
    <p:sldId id="799" r:id="rId37"/>
    <p:sldId id="803" r:id="rId38"/>
    <p:sldId id="810"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4" autoAdjust="0"/>
    <p:restoredTop sz="85983" autoAdjust="0"/>
  </p:normalViewPr>
  <p:slideViewPr>
    <p:cSldViewPr>
      <p:cViewPr varScale="1">
        <p:scale>
          <a:sx n="64" d="100"/>
          <a:sy n="64" d="100"/>
        </p:scale>
        <p:origin x="1877" y="53"/>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4270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42702"/>
        <a:ext cx="2402978" cy="858030"/>
      </dsp:txXfrm>
    </dsp:sp>
    <dsp:sp modelId="{057C3BCC-3CA5-4CC4-B7F5-24388E3176BF}">
      <dsp:nvSpPr>
        <dsp:cNvPr id="0" name=""/>
        <dsp:cNvSpPr/>
      </dsp:nvSpPr>
      <dsp:spPr>
        <a:xfrm>
          <a:off x="2464" y="900733"/>
          <a:ext cx="2402978" cy="248873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900733"/>
        <a:ext cx="2402978" cy="2488739"/>
      </dsp:txXfrm>
    </dsp:sp>
    <dsp:sp modelId="{35853A24-3A1A-4732-AB27-64EAA882E8E5}">
      <dsp:nvSpPr>
        <dsp:cNvPr id="0" name=""/>
        <dsp:cNvSpPr/>
      </dsp:nvSpPr>
      <dsp:spPr>
        <a:xfrm>
          <a:off x="2741860" y="42702"/>
          <a:ext cx="2402978" cy="85803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42702"/>
        <a:ext cx="2402978" cy="858030"/>
      </dsp:txXfrm>
    </dsp:sp>
    <dsp:sp modelId="{39A921E0-BCBA-470A-9186-791A7E8DF1C7}">
      <dsp:nvSpPr>
        <dsp:cNvPr id="0" name=""/>
        <dsp:cNvSpPr/>
      </dsp:nvSpPr>
      <dsp:spPr>
        <a:xfrm>
          <a:off x="2741860" y="900733"/>
          <a:ext cx="2402978" cy="248873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900733"/>
        <a:ext cx="2402978" cy="2488739"/>
      </dsp:txXfrm>
    </dsp:sp>
    <dsp:sp modelId="{18679D45-A600-487D-A273-4812F2E69073}">
      <dsp:nvSpPr>
        <dsp:cNvPr id="0" name=""/>
        <dsp:cNvSpPr/>
      </dsp:nvSpPr>
      <dsp:spPr>
        <a:xfrm>
          <a:off x="5481256" y="42702"/>
          <a:ext cx="2402978" cy="85803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42702"/>
        <a:ext cx="2402978" cy="858030"/>
      </dsp:txXfrm>
    </dsp:sp>
    <dsp:sp modelId="{AF29BEBD-C372-4862-8229-89BA3AB51501}">
      <dsp:nvSpPr>
        <dsp:cNvPr id="0" name=""/>
        <dsp:cNvSpPr/>
      </dsp:nvSpPr>
      <dsp:spPr>
        <a:xfrm>
          <a:off x="5481256" y="900733"/>
          <a:ext cx="2402978" cy="248873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900733"/>
        <a:ext cx="2402978" cy="2488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acts rationally.</a:t>
          </a:r>
        </a:p>
      </dsp:txBody>
      <dsp:txXfrm>
        <a:off x="5359138" y="1840707"/>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18</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19</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257300" y="720725"/>
            <a:ext cx="4800600" cy="3600450"/>
          </a:xfrm>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EFB05A11-90BE-4D23-8AF4-FCD72F563453}"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pPr>
            <a:r>
              <a:rPr lang="en-US" sz="2400" dirty="0"/>
              <a:t>Advantages of the “expected utility maximization” formulation</a:t>
            </a:r>
          </a:p>
          <a:p>
            <a:pPr marL="0" indent="0">
              <a:buNone/>
            </a:pPr>
            <a:endParaRPr lang="en-US" sz="2400" dirty="0"/>
          </a:p>
          <a:p>
            <a:pPr lvl="1"/>
            <a:r>
              <a:rPr lang="en-US" sz="2400" b="1" dirty="0"/>
              <a:t>Generality</a:t>
            </a:r>
            <a:r>
              <a:rPr lang="en-US" sz="2400" dirty="0"/>
              <a:t>: an optimization that goes beyond explicit reasoning with rules.</a:t>
            </a:r>
          </a:p>
          <a:p>
            <a:pPr lvl="1"/>
            <a:r>
              <a:rPr lang="en-US" sz="2400" b="1" dirty="0"/>
              <a:t>Practicality</a:t>
            </a:r>
            <a:r>
              <a:rPr lang="en-US" sz="2400" dirty="0"/>
              <a:t>: can be adapted to many real-world problems.</a:t>
            </a:r>
          </a:p>
          <a:p>
            <a:pPr lvl="1"/>
            <a:r>
              <a:rPr lang="en-US" sz="2400" dirty="0"/>
              <a:t>Amenable to good scientific and engineering methodology including simulation and experimentation.</a:t>
            </a:r>
          </a:p>
          <a:p>
            <a:pPr lvl="1"/>
            <a:r>
              <a:rPr lang="en-US" sz="2400" dirty="0"/>
              <a:t>Only concerns the decisions/actions that are made, not the cognitive process behind them. Avoids philosophy and psychology in favor of a clearly defined objective.</a:t>
            </a:r>
          </a:p>
          <a:p>
            <a:pPr lvl="1"/>
            <a:endParaRPr lang="en-US" sz="2400" dirty="0"/>
          </a:p>
          <a:p>
            <a:pPr>
              <a:buFontTx/>
              <a:buChar char="•"/>
            </a:pPr>
            <a:endParaRPr lang="en-US" dirty="0"/>
          </a:p>
          <a:p>
            <a:pPr marL="0" indent="0">
              <a:buNone/>
            </a:pPr>
            <a:endParaRPr lang="en-US" sz="2400" dirty="0"/>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74182" cy="584775"/>
          </a:xfrm>
          <a:prstGeom prst="rect">
            <a:avLst/>
          </a:prstGeom>
        </p:spPr>
        <p:txBody>
          <a:bodyPr wrap="none">
            <a:spAutoFit/>
          </a:bodyPr>
          <a:lstStyle/>
          <a:p>
            <a:pPr lvl="1">
              <a:buNone/>
            </a:pPr>
            <a:r>
              <a:rPr lang="en-US" sz="3200" b="1" dirty="0"/>
              <a:t>Create a narrow AI agent that</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970044"/>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r>
              <a:rPr lang="en-US" sz="1600" dirty="0"/>
              <a:t> </a:t>
            </a:r>
            <a:r>
              <a:rPr lang="en-US" sz="1600" kern="1200" dirty="0">
                <a:solidFill>
                  <a:schemeClr val="tx1"/>
                </a:solidFill>
                <a:latin typeface="+mn-lt"/>
                <a:ea typeface="+mn-ea"/>
                <a:cs typeface="+mn-cs"/>
              </a:rPr>
              <a:t>reason and plan to achieve a </a:t>
            </a:r>
            <a:r>
              <a:rPr lang="en-US" sz="1600" b="1" kern="1200" dirty="0">
                <a:solidFill>
                  <a:schemeClr val="tx1"/>
                </a:solidFill>
                <a:latin typeface="+mn-lt"/>
                <a:ea typeface="+mn-ea"/>
                <a:cs typeface="+mn-cs"/>
              </a:rPr>
              <a:t>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lnSpcReduction="10000"/>
          </a:bodyPr>
          <a:lstStyle/>
          <a:p>
            <a:pPr>
              <a:buFont typeface="Arial" pitchFamily="34" charset="0"/>
              <a:buChar char="•"/>
            </a:pPr>
            <a:r>
              <a:rPr lang="en-US" sz="1600" dirty="0"/>
              <a:t>As soon as a machine gets good at performing some task, the task is no longer considered to require much intelligence </a:t>
            </a:r>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a:t>
            </a:r>
          </a:p>
          <a:p>
            <a:pPr lvl="1">
              <a:buFont typeface="Arial" pitchFamily="34" charset="0"/>
              <a:buChar char="•"/>
            </a:pPr>
            <a:r>
              <a:rPr lang="en-US" sz="1600" dirty="0"/>
              <a:t>Now, massively parallel computers essentially use brute force search to beat grand masters</a:t>
            </a:r>
          </a:p>
          <a:p>
            <a:pPr>
              <a:buFont typeface="Arial" pitchFamily="34" charset="0"/>
              <a:buChar char="•"/>
            </a:pPr>
            <a:r>
              <a:rPr lang="en-US" sz="1600" dirty="0"/>
              <a:t>Learning once thought uniquely human</a:t>
            </a:r>
          </a:p>
          <a:p>
            <a:pPr lvl="1">
              <a:buFont typeface="Arial" pitchFamily="34" charset="0"/>
              <a:buChar char="•"/>
            </a:pPr>
            <a:r>
              <a:rPr lang="en-US" sz="1600" dirty="0"/>
              <a:t>Ada Lovelace (1842): “The Analytical Engine has no pretensions to </a:t>
            </a:r>
            <a:r>
              <a:rPr lang="en-US" sz="1600" i="1" dirty="0"/>
              <a:t>originate</a:t>
            </a:r>
            <a:r>
              <a:rPr lang="en-US" sz="1600" dirty="0"/>
              <a:t> anything. It can do </a:t>
            </a:r>
            <a:r>
              <a:rPr lang="en-US" sz="1600" i="1" dirty="0"/>
              <a:t>whatever we know how to order it</a:t>
            </a:r>
            <a:r>
              <a:rPr lang="en-US" sz="1600" dirty="0"/>
              <a:t> to perform.” </a:t>
            </a:r>
          </a:p>
          <a:p>
            <a:pPr lvl="1">
              <a:buFont typeface="Arial" pitchFamily="34" charset="0"/>
              <a:buChar char="•"/>
            </a:pPr>
            <a:r>
              <a:rPr lang="en-US" sz="1600" dirty="0"/>
              <a:t>Now machine learning is a well-developed discipline</a:t>
            </a:r>
          </a:p>
          <a:p>
            <a:pPr>
              <a:buFont typeface="Arial" pitchFamily="34" charset="0"/>
              <a:buChar char="•"/>
            </a:pPr>
            <a:r>
              <a:rPr lang="en-US" sz="1600" dirty="0"/>
              <a:t>Similar picture with animal intelligence…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790202065"/>
              </p:ext>
            </p:extLst>
          </p:nvPr>
        </p:nvGraphicFramePr>
        <p:xfrm>
          <a:off x="1190625" y="495300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154984"/>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92850"/>
            <a:ext cx="3182691" cy="2654360"/>
          </a:xfrm>
        </p:spPr>
        <p:txBody>
          <a:bodyPr>
            <a:normAutofit fontScale="775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63564" y="398436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2409414" y="2984084"/>
              <a:ext cx="1064029" cy="752639"/>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p:cNvSpPr>
            <a:spLocks noGrp="1" noChangeArrowheads="1"/>
          </p:cNvSpPr>
          <p:nvPr>
            <p:ph type="title"/>
          </p:nvPr>
        </p:nvSpPr>
        <p:spPr>
          <a:xfrm>
            <a:off x="628650" y="556997"/>
            <a:ext cx="7886700" cy="1133693"/>
          </a:xfrm>
        </p:spPr>
        <p:txBody>
          <a:bodyPr>
            <a:normAutofit/>
          </a:bodyPr>
          <a:lstStyle/>
          <a:p>
            <a:r>
              <a:rPr lang="en-US" sz="4000" dirty="0"/>
              <a:t>Thinking Like a Human</a:t>
            </a:r>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1031563721"/>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917488" y="5815231"/>
            <a:ext cx="3306739" cy="584775"/>
          </a:xfrm>
          <a:prstGeom prst="rect">
            <a:avLst/>
          </a:prstGeom>
          <a:noFill/>
        </p:spPr>
        <p:txBody>
          <a:bodyPr wrap="none" rtlCol="0">
            <a:spAutoFit/>
          </a:bodyPr>
          <a:lstStyle/>
          <a:p>
            <a:r>
              <a:rPr lang="en-US" sz="3200" b="1" dirty="0"/>
              <a:t>Cognitive Sciences</a:t>
            </a:r>
          </a:p>
        </p:txBody>
      </p:sp>
      <p:sp>
        <p:nvSpPr>
          <p:cNvPr id="5" name="Left Brace 4">
            <a:extLst>
              <a:ext uri="{FF2B5EF4-FFF2-40B4-BE49-F238E27FC236}">
                <a16:creationId xmlns:a16="http://schemas.microsoft.com/office/drawing/2014/main" id="{4894A1DB-6F51-A0EA-F97D-41524E2C0977}"/>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600202" y="2268830"/>
            <a:ext cx="5545749" cy="1922170"/>
          </a:xfrm>
          <a:prstGeom prst="rect">
            <a:avLst/>
          </a:prstGeom>
          <a:noFill/>
          <a:ln w="9525">
            <a:noFill/>
            <a:miter lim="800000"/>
            <a:headEnd/>
            <a:tailEnd/>
          </a:ln>
        </p:spPr>
      </p:pic>
      <p:sp>
        <p:nvSpPr>
          <p:cNvPr id="10244" name="Rectangle 2"/>
          <p:cNvSpPr>
            <a:spLocks noGrp="1" noChangeArrowheads="1"/>
          </p:cNvSpPr>
          <p:nvPr>
            <p:ph type="title"/>
          </p:nvPr>
        </p:nvSpPr>
        <p:spPr/>
        <p:txBody>
          <a:bodyPr/>
          <a:lstStyle/>
          <a:p>
            <a:r>
              <a:rPr lang="en-US" dirty="0"/>
              <a:t>Acting Like a Human</a:t>
            </a:r>
          </a:p>
        </p:txBody>
      </p:sp>
      <p:sp>
        <p:nvSpPr>
          <p:cNvPr id="8195" name="Rectangle 3"/>
          <p:cNvSpPr>
            <a:spLocks noGrp="1" noChangeArrowheads="1"/>
          </p:cNvSpPr>
          <p:nvPr>
            <p:ph idx="1"/>
          </p:nvPr>
        </p:nvSpPr>
        <p:spPr>
          <a:xfrm>
            <a:off x="628650" y="1447800"/>
            <a:ext cx="7886700" cy="5045074"/>
          </a:xfrm>
        </p:spPr>
        <p:txBody>
          <a:bodyPr>
            <a:normAutofit fontScale="62500" lnSpcReduction="20000"/>
          </a:bodyPr>
          <a:lstStyle/>
          <a:p>
            <a:r>
              <a:rPr lang="en-US" sz="2400" dirty="0"/>
              <a:t>Alan Turing (1950) "Computing machinery and intelligence“</a:t>
            </a:r>
          </a:p>
          <a:p>
            <a:r>
              <a:rPr lang="en-US" sz="2400" dirty="0"/>
              <a:t>The Turing Test tries to define what acting like a human means</a:t>
            </a:r>
            <a:br>
              <a:rPr lang="en-US" sz="2400" dirty="0"/>
            </a:br>
            <a:endParaRPr lang="en-US" sz="2400" dirty="0"/>
          </a:p>
          <a:p>
            <a:endParaRPr lang="en-US" sz="2400" dirty="0"/>
          </a:p>
          <a:p>
            <a:pPr marL="0" indent="0">
              <a:buNone/>
            </a:pPr>
            <a:br>
              <a:rPr lang="en-US" sz="2400" dirty="0"/>
            </a:b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What capabilities would a computer need to have to pass the Turing Test?</a:t>
            </a:r>
          </a:p>
          <a:p>
            <a:pPr lvl="1"/>
            <a:r>
              <a:rPr lang="en-US" sz="2100" dirty="0"/>
              <a:t>Natural language processing</a:t>
            </a:r>
          </a:p>
          <a:p>
            <a:pPr lvl="1"/>
            <a:r>
              <a:rPr lang="en-US" sz="2100" dirty="0"/>
              <a:t>Knowledge representation</a:t>
            </a:r>
          </a:p>
          <a:p>
            <a:pPr lvl="1"/>
            <a:r>
              <a:rPr lang="en-US" sz="2100" dirty="0"/>
              <a:t>Automated reasoning</a:t>
            </a:r>
          </a:p>
          <a:p>
            <a:pPr lvl="1"/>
            <a:r>
              <a:rPr lang="en-US" sz="2100" dirty="0"/>
              <a:t>Machine learning</a:t>
            </a:r>
          </a:p>
          <a:p>
            <a:endParaRPr lang="en-US" sz="2400" dirty="0"/>
          </a:p>
          <a:p>
            <a:r>
              <a:rPr lang="en-US" sz="2400" dirty="0"/>
              <a:t>Turing predicted that by the year 2000, machines would be able to fool 30% of human judges for five minutes. </a:t>
            </a:r>
          </a:p>
          <a:p>
            <a:r>
              <a:rPr lang="en-US" sz="2400" dirty="0"/>
              <a:t>ChatGPT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391400" y="762000"/>
            <a:ext cx="1247911" cy="1551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6" end="1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1569660"/>
          </a:xfrm>
          <a:prstGeom prst="rect">
            <a:avLst/>
          </a:prstGeom>
          <a:noFill/>
        </p:spPr>
        <p:txBody>
          <a:bodyPr wrap="square">
            <a:spAutoFit/>
          </a:bodyPr>
          <a:lstStyle/>
          <a:p>
            <a:r>
              <a:rPr lang="en-US" sz="1600" dirty="0"/>
              <a:t>Thought experiment by John Searle (1980): Imitate intelligence using rules. </a:t>
            </a:r>
            <a:br>
              <a:rPr lang="en-US" sz="1600" dirty="0"/>
            </a:br>
            <a:endParaRPr lang="en-US" sz="1600" dirty="0"/>
          </a:p>
          <a:p>
            <a:r>
              <a:rPr lang="en-US" sz="1600" dirty="0"/>
              <a:t>What about modern chatbots like </a:t>
            </a:r>
            <a:r>
              <a:rPr lang="en-US" sz="1600" dirty="0" err="1"/>
              <a:t>ChatGPT</a:t>
            </a:r>
            <a:r>
              <a:rPr lang="en-US" sz="1600" dirty="0"/>
              <a:t>?</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8650" y="228600"/>
            <a:ext cx="7886700" cy="1325563"/>
          </a:xfrm>
        </p:spPr>
        <p:txBody>
          <a:bodyPr/>
          <a:lstStyle/>
          <a:p>
            <a:r>
              <a:rPr lang="en-US" dirty="0"/>
              <a:t>Thinking Rationally</a:t>
            </a:r>
          </a:p>
        </p:txBody>
      </p:sp>
      <p:sp>
        <p:nvSpPr>
          <p:cNvPr id="3" name="Content Placeholder 2"/>
          <p:cNvSpPr>
            <a:spLocks noGrp="1"/>
          </p:cNvSpPr>
          <p:nvPr>
            <p:ph idx="1"/>
          </p:nvPr>
        </p:nvSpPr>
        <p:spPr>
          <a:xfrm>
            <a:off x="628650" y="1295399"/>
            <a:ext cx="7886700" cy="3581401"/>
          </a:xfrm>
        </p:spPr>
        <p:txBody>
          <a:bodyPr>
            <a:normAutofit lnSpcReduction="10000"/>
          </a:bodyPr>
          <a:lstStyle/>
          <a:p>
            <a:pPr>
              <a:buFontTx/>
              <a:buChar char="•"/>
            </a:pPr>
            <a:r>
              <a:rPr lang="en-US" sz="1800" dirty="0"/>
              <a:t>Idealized or “right” way of thinking.</a:t>
            </a:r>
          </a:p>
          <a:p>
            <a:pPr>
              <a:buFontTx/>
              <a:buChar char="•"/>
            </a:pPr>
            <a:r>
              <a:rPr lang="en-US" sz="1800" b="1" dirty="0"/>
              <a:t>Logic:</a:t>
            </a:r>
            <a:r>
              <a:rPr lang="en-US" sz="1800" dirty="0"/>
              <a:t> Patterns of argument that always yield correct conclusions when supplied with correct premises</a:t>
            </a:r>
          </a:p>
          <a:p>
            <a:pPr lvl="1"/>
            <a:r>
              <a:rPr lang="en-US" dirty="0"/>
              <a:t>“Socrates is a man; all men are mortal; therefore, Socrates is mortal.”</a:t>
            </a:r>
          </a:p>
          <a:p>
            <a:pPr lvl="1">
              <a:buFontTx/>
              <a:buChar char="•"/>
            </a:pPr>
            <a:r>
              <a:rPr lang="en-US" dirty="0"/>
              <a:t>Beginning with Aristotle (385 BC), philosophers and mathematicians have attempted to formalize the rules of logical thought.</a:t>
            </a:r>
          </a:p>
          <a:p>
            <a:pPr>
              <a:buFontTx/>
              <a:buChar char="•"/>
            </a:pPr>
            <a:r>
              <a:rPr lang="en-US" sz="1800" b="1" i="1" dirty="0"/>
              <a:t>Logic-</a:t>
            </a:r>
            <a:r>
              <a:rPr lang="en-US" sz="1800" b="1" dirty="0"/>
              <a:t>based approach to AI: </a:t>
            </a:r>
            <a:r>
              <a:rPr lang="en-US" sz="1800" dirty="0"/>
              <a:t>Describe problem in formal logical notation and apply general deduction procedures to solve it.</a:t>
            </a:r>
          </a:p>
          <a:p>
            <a:pPr>
              <a:buFontTx/>
              <a:buChar char="•"/>
            </a:pPr>
            <a:r>
              <a:rPr lang="en-US" sz="1800" dirty="0"/>
              <a:t>Problems with the logic-based approach to AI</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defRPr/>
            </a:pPr>
            <a:r>
              <a:rPr lang="en-US" sz="2800" dirty="0"/>
              <a:t>A rational agent acts to achieve the best expected outcome:</a:t>
            </a:r>
          </a:p>
          <a:p>
            <a:pPr marL="0" indent="0">
              <a:buNone/>
              <a:defRPr/>
            </a:pPr>
            <a:endParaRPr lang="en-US" sz="2800" dirty="0"/>
          </a:p>
          <a:p>
            <a:pPr lvl="1">
              <a:buFont typeface="Arial" pitchFamily="34" charset="0"/>
              <a:buChar char="•"/>
              <a:defRPr/>
            </a:pPr>
            <a:r>
              <a:rPr lang="en-US" sz="2400" dirty="0"/>
              <a:t>Goals are application-dependent and are expressed in terms of the </a:t>
            </a:r>
            <a:r>
              <a:rPr lang="en-US" sz="2400" b="1" dirty="0"/>
              <a:t>utility of outcomes.</a:t>
            </a:r>
          </a:p>
          <a:p>
            <a:pPr lvl="1">
              <a:buFont typeface="Arial" pitchFamily="34" charset="0"/>
              <a:buChar char="•"/>
              <a:defRPr/>
            </a:pPr>
            <a:r>
              <a:rPr lang="en-US" sz="2400" dirty="0"/>
              <a:t>Being rational means acting to </a:t>
            </a:r>
            <a:r>
              <a:rPr lang="en-US" sz="2400" b="1" dirty="0"/>
              <a:t>maximizing your expected utility. </a:t>
            </a:r>
            <a:r>
              <a:rPr lang="en-US" sz="2400" dirty="0"/>
              <a:t>Expectation means that different outcomes are possible (probabilities).</a:t>
            </a:r>
          </a:p>
          <a:p>
            <a:pPr lvl="1">
              <a:buFont typeface="Arial" pitchFamily="34" charset="0"/>
              <a:buChar char="•"/>
              <a:defRPr/>
            </a:pPr>
            <a:r>
              <a:rPr lang="en-US" sz="2400" dirty="0"/>
              <a:t>In practice, utility optimization is subject to the agent’s knowledge and computational constraints (</a:t>
            </a:r>
            <a:r>
              <a:rPr lang="en-US" sz="2400" b="1" dirty="0"/>
              <a:t>bounded rationality </a:t>
            </a:r>
            <a:r>
              <a:rPr lang="en-US" sz="2400" dirty="0"/>
              <a:t>or bounded optimality).</a:t>
            </a:r>
          </a:p>
          <a:p>
            <a:pPr marL="0" indent="0">
              <a:buNone/>
              <a:defRPr/>
            </a:pP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3526</TotalTime>
  <Words>2581</Words>
  <Application>Microsoft Office PowerPoint</Application>
  <PresentationFormat>On-screen Show (4:3)</PresentationFormat>
  <Paragraphs>358</Paragraphs>
  <Slides>41</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Thinking Like a Human</vt:lpstr>
      <vt:lpstr>Acting Like a Human</vt:lpstr>
      <vt:lpstr>Turing Test: Criticism</vt:lpstr>
      <vt:lpstr>Thinking Rationally</vt:lpstr>
      <vt:lpstr>Acting Rationally</vt:lpstr>
      <vt:lpstr>Acting Rationally</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What accounts for recent successes in AI?</vt:lpstr>
      <vt:lpstr>AI is harder than originally thought  Herbert Simon, 1957</vt:lpstr>
      <vt:lpstr>From Blocks World to Modern Object Recognition</vt:lpstr>
      <vt:lpstr>“Moravec’s Paradox”</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European Union</vt:lpstr>
      <vt:lpstr>PowerPoint Presentation</vt:lpstr>
      <vt:lpstr>In the US</vt:lpstr>
      <vt:lpstr>European Union Study (2019)</vt:lpstr>
      <vt:lpstr>US National AI Initiative Act of 2020</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49</cp:revision>
  <dcterms:created xsi:type="dcterms:W3CDTF">2021-01-29T15:10:36Z</dcterms:created>
  <dcterms:modified xsi:type="dcterms:W3CDTF">2023-08-26T14:51:01Z</dcterms:modified>
</cp:coreProperties>
</file>